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8" r:id="rId4"/>
    <p:sldId id="263" r:id="rId5"/>
    <p:sldId id="279" r:id="rId6"/>
    <p:sldId id="280" r:id="rId7"/>
    <p:sldId id="265" r:id="rId8"/>
    <p:sldId id="268" r:id="rId9"/>
    <p:sldId id="269" r:id="rId10"/>
    <p:sldId id="267" r:id="rId11"/>
    <p:sldId id="277" r:id="rId12"/>
    <p:sldId id="271" r:id="rId13"/>
    <p:sldId id="274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47">
          <p15:clr>
            <a:srgbClr val="A4A3A4"/>
          </p15:clr>
        </p15:guide>
        <p15:guide id="2" pos="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2" d="100"/>
          <a:sy n="82" d="100"/>
        </p:scale>
        <p:origin x="-1864" y="-120"/>
      </p:cViewPr>
      <p:guideLst>
        <p:guide orient="horz" pos="1447"/>
        <p:guide pos="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hyperlink" Target="http://www.dupaysbasqueauxgrandesecole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paysbasqueauxgrandesecoles.org/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paysbasqueauxgrandesecoles.org/" TargetMode="External"/><Relationship Id="rId4" Type="http://schemas.openxmlformats.org/officeDocument/2006/relationships/hyperlink" Target="http://www.etudiants.dupaysbasqueauxgrandesecoles.org/" TargetMode="External"/><Relationship Id="rId5" Type="http://schemas.openxmlformats.org/officeDocument/2006/relationships/hyperlink" Target="http://www.diplomes.dupaysbasqueauxgrandesecoles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hyperlink" Target="http://www.dupaysbasqueauxgrandesecoles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hyperlink" Target="http://www.dupaysbasqueauxgrandesecoles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hyperlink" Target="http://www.dupaysbasqueauxgrandesecole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DU PAYS BASQUE AUX GRANDES ECOLES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Interventions Lycées </a:t>
            </a:r>
          </a:p>
        </p:txBody>
      </p:sp>
    </p:spTree>
    <p:extLst>
      <p:ext uri="{BB962C8B-B14F-4D97-AF65-F5344CB8AC3E}">
        <p14:creationId xmlns:p14="http://schemas.microsoft.com/office/powerpoint/2010/main" val="308492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4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1694" y="352425"/>
            <a:ext cx="8538320" cy="1470025"/>
          </a:xfrm>
        </p:spPr>
        <p:txBody>
          <a:bodyPr>
            <a:normAutofit fontScale="90000"/>
          </a:bodyPr>
          <a:lstStyle/>
          <a:p>
            <a:r>
              <a:rPr lang="fr-FR" sz="6000" dirty="0"/>
              <a:t>Une multitude de possibilités</a:t>
            </a:r>
            <a:br>
              <a:rPr lang="fr-FR" sz="6000" dirty="0"/>
            </a:br>
            <a:r>
              <a:rPr lang="fr-FR" sz="6000" dirty="0"/>
              <a:t>(en chemin)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8800" y="2463800"/>
            <a:ext cx="7950200" cy="3815106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fr-FR" sz="3600" dirty="0">
                <a:solidFill>
                  <a:srgbClr val="FFFFFF"/>
                </a:solidFill>
              </a:rPr>
              <a:t>Les admissions parallèles </a:t>
            </a:r>
          </a:p>
          <a:p>
            <a:pPr marL="571500" indent="-571500" algn="l">
              <a:buFont typeface="Arial"/>
              <a:buChar char="•"/>
            </a:pPr>
            <a:r>
              <a:rPr lang="fr-FR" sz="3600" dirty="0">
                <a:solidFill>
                  <a:srgbClr val="FFFFFF"/>
                </a:solidFill>
              </a:rPr>
              <a:t>Les doubles parcours</a:t>
            </a:r>
          </a:p>
          <a:p>
            <a:pPr marL="571500" indent="-571500" algn="l">
              <a:buFont typeface="Arial"/>
              <a:buChar char="•"/>
            </a:pPr>
            <a:r>
              <a:rPr lang="fr-FR" sz="3600" dirty="0">
                <a:solidFill>
                  <a:srgbClr val="FFFFFF"/>
                </a:solidFill>
              </a:rPr>
              <a:t>L’étranger (Erasmus, Césure, LLM,..)</a:t>
            </a:r>
          </a:p>
          <a:p>
            <a:pPr marL="571500" indent="-571500" algn="l">
              <a:buFont typeface="Arial"/>
              <a:buChar char="•"/>
            </a:pPr>
            <a:r>
              <a:rPr lang="fr-FR" sz="3600" dirty="0">
                <a:solidFill>
                  <a:srgbClr val="FFFFFF"/>
                </a:solidFill>
              </a:rPr>
              <a:t>les Masters spécialisés </a:t>
            </a:r>
          </a:p>
        </p:txBody>
      </p:sp>
    </p:spTree>
    <p:extLst>
      <p:ext uri="{BB962C8B-B14F-4D97-AF65-F5344CB8AC3E}">
        <p14:creationId xmlns:p14="http://schemas.microsoft.com/office/powerpoint/2010/main" val="75663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46922"/>
            <a:ext cx="9144000" cy="2104727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/>
              <a:t/>
            </a:r>
            <a:br>
              <a:rPr lang="fr-FR" sz="4400" dirty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900" dirty="0"/>
              <a:t>Comment s’y retrouver ? </a:t>
            </a:r>
            <a:br>
              <a:rPr lang="fr-FR" sz="4900" dirty="0"/>
            </a:br>
            <a:r>
              <a:rPr lang="fr-FR" sz="4900" dirty="0"/>
              <a:t>Premiers conseils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2200" i="1" dirty="0">
                <a:sym typeface="Wingdings"/>
              </a:rPr>
              <a:t>«Il n’y a pas de réussites faciles ni d’échecs définitifs » (M. Proust) </a:t>
            </a:r>
            <a:r>
              <a:rPr lang="fr-FR" sz="4400" i="1" dirty="0"/>
              <a:t/>
            </a:r>
            <a:br>
              <a:rPr lang="fr-FR" sz="4400" i="1" dirty="0"/>
            </a:b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1694" y="2245826"/>
            <a:ext cx="8632406" cy="4150663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fr-FR" sz="3200" dirty="0">
                <a:sym typeface="Wingdings"/>
              </a:rPr>
              <a:t>Eviter les clichés et stopper les préjugés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fr-FR" sz="2400" i="1" dirty="0">
                <a:sym typeface="Wingdings"/>
              </a:rPr>
              <a:t>Ex : Les classes, prépa/grandes écoles : pas LA mais UNE DES voies « royales »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FR" sz="3200" dirty="0"/>
              <a:t>Choisir par envie et non par défaut 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FR" sz="3200" dirty="0">
                <a:sym typeface="Wingdings"/>
              </a:rPr>
              <a:t>Oser les études supérieures, oser l’excellence  dans chaque parcours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FR" sz="3200" dirty="0"/>
              <a:t>Lutter contre ses propres « barrières mentales »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FR" sz="3200" dirty="0">
                <a:sym typeface="Wingdings"/>
              </a:rPr>
              <a:t>OSER demander, OSER l’ambition, OSER partir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6958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200" y="3886199"/>
            <a:ext cx="8737600" cy="2627871"/>
          </a:xfrm>
        </p:spPr>
        <p:txBody>
          <a:bodyPr>
            <a:normAutofit/>
          </a:bodyPr>
          <a:lstStyle/>
          <a:p>
            <a:endParaRPr lang="fr-FR" sz="3200" dirty="0">
              <a:hlinkClick r:id="rId3"/>
            </a:endParaRPr>
          </a:p>
          <a:p>
            <a:endParaRPr lang="fr-FR" sz="3200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" y="1998903"/>
            <a:ext cx="9030820" cy="1887296"/>
          </a:xfrm>
        </p:spPr>
        <p:txBody>
          <a:bodyPr>
            <a:normAutofit/>
          </a:bodyPr>
          <a:lstStyle/>
          <a:p>
            <a:r>
              <a:rPr lang="fr-FR" sz="5000" dirty="0"/>
              <a:t>III-PARTIR POUR MIEUX REVENIR </a:t>
            </a:r>
          </a:p>
        </p:txBody>
      </p:sp>
    </p:spTree>
    <p:extLst>
      <p:ext uri="{BB962C8B-B14F-4D97-AF65-F5344CB8AC3E}">
        <p14:creationId xmlns:p14="http://schemas.microsoft.com/office/powerpoint/2010/main" val="428362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200" y="3886199"/>
            <a:ext cx="8737600" cy="2627871"/>
          </a:xfrm>
        </p:spPr>
        <p:txBody>
          <a:bodyPr>
            <a:normAutofit/>
          </a:bodyPr>
          <a:lstStyle/>
          <a:p>
            <a:endParaRPr lang="fr-FR" sz="3200" dirty="0">
              <a:hlinkClick r:id="rId3"/>
            </a:endParaRPr>
          </a:p>
          <a:p>
            <a:endParaRPr lang="fr-FR" sz="3200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90020" y="82308"/>
            <a:ext cx="9030820" cy="1869562"/>
          </a:xfrm>
        </p:spPr>
        <p:txBody>
          <a:bodyPr>
            <a:noAutofit/>
          </a:bodyPr>
          <a:lstStyle/>
          <a:p>
            <a:r>
              <a:rPr lang="fr-FR" sz="6000" dirty="0"/>
              <a:t>Et après ? </a:t>
            </a:r>
            <a:br>
              <a:rPr lang="fr-FR" sz="6000" dirty="0"/>
            </a:br>
            <a:r>
              <a:rPr lang="fr-FR" sz="3600" i="1" dirty="0"/>
              <a:t>Nous suivre, nous contacter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05533" y="2234068"/>
            <a:ext cx="73493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endParaRPr lang="fr-FR" dirty="0"/>
          </a:p>
          <a:p>
            <a:r>
              <a:rPr lang="fr-FR" sz="3200" dirty="0"/>
              <a:t>NOUS SUIVRE</a:t>
            </a:r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  <a:p>
            <a:r>
              <a:rPr lang="fr-FR" sz="3200" dirty="0"/>
              <a:t>NOUS CONTACTER </a:t>
            </a:r>
          </a:p>
          <a:p>
            <a:endParaRPr lang="fr-FR" sz="3200" dirty="0"/>
          </a:p>
          <a:p>
            <a:pPr lvl="1"/>
            <a:r>
              <a:rPr lang="fr-FR" sz="2800" dirty="0"/>
              <a:t>	</a:t>
            </a:r>
            <a:r>
              <a:rPr lang="fr-FR" sz="2800" dirty="0" err="1"/>
              <a:t>contact.dpbge@gmail.com</a:t>
            </a:r>
            <a:endParaRPr lang="fr-FR" sz="2800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5" name="Image 4" descr="inde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6" y="3188310"/>
            <a:ext cx="1648019" cy="7859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33891" y="3290888"/>
            <a:ext cx="136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@</a:t>
            </a:r>
            <a:r>
              <a:rPr lang="fr-FR" sz="2800" dirty="0" err="1"/>
              <a:t>dpbge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4070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200" y="3886199"/>
            <a:ext cx="8737600" cy="2627871"/>
          </a:xfrm>
        </p:spPr>
        <p:txBody>
          <a:bodyPr>
            <a:normAutofit/>
          </a:bodyPr>
          <a:lstStyle/>
          <a:p>
            <a:endParaRPr lang="fr-FR" sz="3200" dirty="0">
              <a:hlinkClick r:id="rId3"/>
            </a:endParaRPr>
          </a:p>
          <a:p>
            <a:endParaRPr lang="fr-FR" sz="3200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90020" y="82308"/>
            <a:ext cx="9030820" cy="1869562"/>
          </a:xfrm>
        </p:spPr>
        <p:txBody>
          <a:bodyPr>
            <a:noAutofit/>
          </a:bodyPr>
          <a:lstStyle/>
          <a:p>
            <a:r>
              <a:rPr lang="fr-FR" sz="6000" dirty="0"/>
              <a:t>Et après ? </a:t>
            </a:r>
            <a:br>
              <a:rPr lang="fr-FR" sz="6000" dirty="0"/>
            </a:br>
            <a:r>
              <a:rPr lang="fr-FR" sz="3600" i="1" dirty="0"/>
              <a:t>Parce que vous c’est nous …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11363" y="2516593"/>
            <a:ext cx="734930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sz="3200" dirty="0"/>
              <a:t>PARRAINER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hlinkClick r:id="rId4"/>
              </a:rPr>
              <a:t>http://www.etudiants.dupaysbasqueauxgrandesecoles.org/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sz="3200" dirty="0"/>
              <a:t>ADHERER</a:t>
            </a:r>
          </a:p>
          <a:p>
            <a:pPr marL="742950" lvl="1" indent="-285750">
              <a:buFont typeface="Arial"/>
              <a:buChar char="•"/>
            </a:pPr>
            <a:r>
              <a:rPr lang="fr-FR" dirty="0">
                <a:hlinkClick r:id="rId5"/>
              </a:rPr>
              <a:t>http://www.diplomes.dupaysbasqueauxgrandesecoles.org/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400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200" y="3886199"/>
            <a:ext cx="8737600" cy="2627871"/>
          </a:xfrm>
        </p:spPr>
        <p:txBody>
          <a:bodyPr>
            <a:normAutofit/>
          </a:bodyPr>
          <a:lstStyle/>
          <a:p>
            <a:endParaRPr lang="fr-FR" sz="3200" dirty="0">
              <a:hlinkClick r:id="rId3"/>
            </a:endParaRPr>
          </a:p>
          <a:p>
            <a:endParaRPr lang="fr-FR" sz="3200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90020" y="82307"/>
            <a:ext cx="9030820" cy="3986048"/>
          </a:xfrm>
        </p:spPr>
        <p:txBody>
          <a:bodyPr>
            <a:noAutofit/>
          </a:bodyPr>
          <a:lstStyle/>
          <a:p>
            <a:r>
              <a:rPr lang="fr-FR" sz="6000" dirty="0"/>
              <a:t>Et maintenant à vous !</a:t>
            </a:r>
            <a:br>
              <a:rPr lang="fr-FR" sz="6000" dirty="0"/>
            </a:br>
            <a:r>
              <a:rPr lang="fr-FR" sz="6000" dirty="0"/>
              <a:t/>
            </a:r>
            <a:br>
              <a:rPr lang="fr-FR" sz="6000" dirty="0"/>
            </a:br>
            <a:r>
              <a:rPr lang="fr-FR" sz="3600" i="1" dirty="0"/>
              <a:t>Les questions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11363" y="2951320"/>
            <a:ext cx="7349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79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DU PAYS BASQUE AUX GRANDES ECOLES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5831" y="3886199"/>
            <a:ext cx="8854436" cy="2710179"/>
          </a:xfrm>
        </p:spPr>
        <p:txBody>
          <a:bodyPr>
            <a:normAutofit/>
          </a:bodyPr>
          <a:lstStyle/>
          <a:p>
            <a:r>
              <a:rPr lang="fr-FR" sz="3800" dirty="0"/>
              <a:t>Qui sommes nous ?</a:t>
            </a:r>
          </a:p>
          <a:p>
            <a:r>
              <a:rPr lang="fr-FR" sz="3200" dirty="0">
                <a:hlinkClick r:id="rId3"/>
              </a:rPr>
              <a:t>http://www.dupaysbasqueauxgrandesecoles.org/</a:t>
            </a:r>
            <a:r>
              <a:rPr lang="fr-F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2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6738" y="225588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DPBGE POUR T’AIDER</a:t>
            </a:r>
          </a:p>
        </p:txBody>
      </p:sp>
      <p:pic>
        <p:nvPicPr>
          <p:cNvPr id="4" name="Image 3" descr="Capture d’écran 2015-11-09 à 00.34.5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198032"/>
            <a:ext cx="7915208" cy="43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5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I-LES PARRAINS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200" y="3886200"/>
            <a:ext cx="8737600" cy="1752600"/>
          </a:xfrm>
        </p:spPr>
        <p:txBody>
          <a:bodyPr>
            <a:normAutofit/>
          </a:bodyPr>
          <a:lstStyle/>
          <a:p>
            <a:endParaRPr lang="fr-FR" sz="3200" dirty="0">
              <a:hlinkClick r:id="rId3"/>
            </a:endParaRPr>
          </a:p>
          <a:p>
            <a:r>
              <a:rPr lang="fr-FR" sz="3200" dirty="0">
                <a:hlinkClick r:id="rId3"/>
              </a:rPr>
              <a:t>http://www.dupaysbasqueauxgrandesecoles.org/</a:t>
            </a:r>
            <a:r>
              <a:rPr lang="fr-F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59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6600" y="73025"/>
            <a:ext cx="7772400" cy="1146175"/>
          </a:xfrm>
        </p:spPr>
        <p:txBody>
          <a:bodyPr>
            <a:normAutofit/>
          </a:bodyPr>
          <a:lstStyle/>
          <a:p>
            <a:r>
              <a:rPr lang="fr-FR" sz="6000" dirty="0"/>
              <a:t>LES PARRAINS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82148" y="1613932"/>
            <a:ext cx="72014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000000"/>
                </a:solidFill>
              </a:rPr>
              <a:t>Célia PEREZ                              Martin ETCHEGARAY</a:t>
            </a:r>
          </a:p>
          <a:p>
            <a:endParaRPr lang="fr-FR" sz="2600" b="1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6772" y="1953781"/>
            <a:ext cx="807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50DB3"/>
                </a:solidFill>
              </a:rPr>
              <a:t>Prépa PCSI/PC - ESTP - HEC Paris     INSEE Bordeaux-IAE Pau/Bayonne</a:t>
            </a:r>
          </a:p>
          <a:p>
            <a:r>
              <a:rPr lang="fr-FR" sz="2000" b="1" dirty="0">
                <a:solidFill>
                  <a:srgbClr val="250DB3"/>
                </a:solidFill>
              </a:rPr>
              <a:t>      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endParaRPr lang="fr-FR" sz="2000" b="1" dirty="0"/>
          </a:p>
          <a:p>
            <a:endParaRPr lang="fr-FR" dirty="0"/>
          </a:p>
        </p:txBody>
      </p:sp>
      <p:sp>
        <p:nvSpPr>
          <p:cNvPr id="4" name="AutoShape 2" descr="Manon Pedelaborde Du pays basque aux grandes écoles"/>
          <p:cNvSpPr>
            <a:spLocks noChangeAspect="1" noChangeArrowheads="1"/>
          </p:cNvSpPr>
          <p:nvPr/>
        </p:nvSpPr>
        <p:spPr bwMode="auto">
          <a:xfrm>
            <a:off x="2117035" y="3276599"/>
            <a:ext cx="2607365" cy="26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Célia Per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49" y="2648269"/>
            <a:ext cx="3573628" cy="35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rtin Etchegara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72" y="2648269"/>
            <a:ext cx="3573628" cy="35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0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6600" y="73025"/>
            <a:ext cx="7772400" cy="1146175"/>
          </a:xfrm>
        </p:spPr>
        <p:txBody>
          <a:bodyPr>
            <a:normAutofit/>
          </a:bodyPr>
          <a:lstStyle/>
          <a:p>
            <a:r>
              <a:rPr lang="fr-FR" sz="6000" dirty="0"/>
              <a:t>LES PARRAINS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6600" y="1479552"/>
            <a:ext cx="79998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          Helena LURO                                      Mélissa ZILL </a:t>
            </a:r>
          </a:p>
          <a:p>
            <a:r>
              <a:rPr lang="fr-FR" sz="2200" b="1" dirty="0">
                <a:solidFill>
                  <a:srgbClr val="0000FF"/>
                </a:solidFill>
              </a:rPr>
              <a:t>              Prépa </a:t>
            </a:r>
            <a:r>
              <a:rPr lang="fr-FR" sz="2200" b="1">
                <a:solidFill>
                  <a:srgbClr val="0000FF"/>
                </a:solidFill>
              </a:rPr>
              <a:t>ECE                                                </a:t>
            </a:r>
            <a:r>
              <a:rPr lang="fr-FR" sz="2200" b="1" dirty="0">
                <a:solidFill>
                  <a:srgbClr val="0000FF"/>
                </a:solidFill>
              </a:rPr>
              <a:t>BCPST Janson de </a:t>
            </a:r>
            <a:r>
              <a:rPr lang="fr-FR" sz="2200" b="1" dirty="0" err="1">
                <a:solidFill>
                  <a:srgbClr val="0000FF"/>
                </a:solidFill>
              </a:rPr>
              <a:t>Sailly</a:t>
            </a:r>
            <a:r>
              <a:rPr lang="fr-FR" sz="2200" b="1" dirty="0">
                <a:solidFill>
                  <a:srgbClr val="0000FF"/>
                </a:solidFill>
              </a:rPr>
              <a:t> </a:t>
            </a:r>
          </a:p>
          <a:p>
            <a:r>
              <a:rPr lang="fr-FR" sz="2200" b="1" dirty="0">
                <a:solidFill>
                  <a:srgbClr val="0000FF"/>
                </a:solidFill>
              </a:rPr>
              <a:t>               EM Lyon                                                    </a:t>
            </a:r>
            <a:r>
              <a:rPr lang="fr-FR" sz="2200" b="1" dirty="0" err="1">
                <a:solidFill>
                  <a:srgbClr val="0000FF"/>
                </a:solidFill>
              </a:rPr>
              <a:t>SupAgro</a:t>
            </a:r>
            <a:r>
              <a:rPr lang="fr-FR" sz="2200" b="1" dirty="0">
                <a:solidFill>
                  <a:srgbClr val="0000FF"/>
                </a:solidFill>
              </a:rPr>
              <a:t> Montpellier</a:t>
            </a:r>
          </a:p>
          <a:p>
            <a:endParaRPr lang="fr-FR" sz="2200" dirty="0"/>
          </a:p>
        </p:txBody>
      </p:sp>
      <p:pic>
        <p:nvPicPr>
          <p:cNvPr id="3074" name="Picture 2" descr="Héléna Luro Du pays basque aux grandes écol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725046"/>
            <a:ext cx="3596861" cy="35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32" y="2725046"/>
            <a:ext cx="3591032" cy="359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7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6600" y="352425"/>
            <a:ext cx="7772400" cy="1470025"/>
          </a:xfrm>
        </p:spPr>
        <p:txBody>
          <a:bodyPr>
            <a:normAutofit/>
          </a:bodyPr>
          <a:lstStyle/>
          <a:p>
            <a:r>
              <a:rPr lang="fr-FR" sz="6000" dirty="0"/>
              <a:t>EN RESUME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8800" y="2286000"/>
            <a:ext cx="8280400" cy="4394200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fr-FR" sz="3200" dirty="0"/>
              <a:t>Des parcours variés </a:t>
            </a:r>
          </a:p>
          <a:p>
            <a:pPr marL="457200" indent="-457200" algn="l">
              <a:buFont typeface="Arial"/>
              <a:buChar char="•"/>
            </a:pPr>
            <a:r>
              <a:rPr lang="fr-FR" sz="3200" dirty="0"/>
              <a:t>Des retours d’expérience à partager </a:t>
            </a:r>
          </a:p>
          <a:p>
            <a:pPr marL="457200" indent="-457200" algn="l">
              <a:buFont typeface="Arial"/>
              <a:buChar char="•"/>
            </a:pPr>
            <a:r>
              <a:rPr lang="fr-FR" sz="3200" dirty="0"/>
              <a:t>Une mine d’informations à portée de « clics »</a:t>
            </a:r>
          </a:p>
          <a:p>
            <a:r>
              <a:rPr lang="fr-FR" sz="3600" dirty="0">
                <a:sym typeface="Wingdings"/>
              </a:rPr>
              <a:t> N’hésite pas à les solliciter 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5979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3200" y="293957"/>
            <a:ext cx="8737600" cy="1975385"/>
          </a:xfrm>
        </p:spPr>
        <p:txBody>
          <a:bodyPr>
            <a:normAutofit/>
          </a:bodyPr>
          <a:lstStyle/>
          <a:p>
            <a:r>
              <a:rPr lang="fr-FR" dirty="0"/>
              <a:t>II-LYCEEN </a:t>
            </a:r>
            <a:br>
              <a:rPr lang="fr-FR" dirty="0"/>
            </a:br>
            <a:r>
              <a:rPr lang="fr-FR" dirty="0"/>
              <a:t>L’HEURE DU CHOIX  </a:t>
            </a:r>
          </a:p>
        </p:txBody>
      </p:sp>
      <p:pic>
        <p:nvPicPr>
          <p:cNvPr id="4" name="Image 3" descr="Capture d’écran 2015-11-08 à 23.23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42" y="2373314"/>
            <a:ext cx="6647677" cy="404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7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6600" y="352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6000" dirty="0"/>
              <a:t>Une multitude d’offres</a:t>
            </a:r>
            <a:br>
              <a:rPr lang="fr-FR" sz="6000" dirty="0"/>
            </a:br>
            <a:r>
              <a:rPr lang="fr-FR" sz="6000" dirty="0"/>
              <a:t> (au départ)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8800" y="2081131"/>
            <a:ext cx="7950200" cy="4574039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fr-FR" sz="4400" dirty="0">
                <a:solidFill>
                  <a:srgbClr val="FFFFFF"/>
                </a:solidFill>
              </a:rPr>
              <a:t>Les BTS, IUT, …</a:t>
            </a:r>
          </a:p>
          <a:p>
            <a:pPr marL="457200" indent="-457200" algn="l">
              <a:buFont typeface="Arial"/>
              <a:buChar char="•"/>
            </a:pPr>
            <a:r>
              <a:rPr lang="fr-FR" sz="4400" dirty="0">
                <a:solidFill>
                  <a:srgbClr val="FFFFFF"/>
                </a:solidFill>
              </a:rPr>
              <a:t>Les Universités </a:t>
            </a:r>
          </a:p>
          <a:p>
            <a:pPr marL="457200" indent="-457200" algn="l">
              <a:buFont typeface="Arial"/>
              <a:buChar char="•"/>
            </a:pPr>
            <a:r>
              <a:rPr lang="fr-FR" sz="4400" dirty="0">
                <a:solidFill>
                  <a:srgbClr val="FFFFFF"/>
                </a:solidFill>
              </a:rPr>
              <a:t>Les Classes préparatoires </a:t>
            </a:r>
          </a:p>
          <a:p>
            <a:pPr marL="457200" indent="-457200" algn="l">
              <a:buFont typeface="Arial"/>
              <a:buChar char="•"/>
            </a:pPr>
            <a:r>
              <a:rPr lang="fr-FR" sz="4400" dirty="0">
                <a:solidFill>
                  <a:srgbClr val="FFFFFF"/>
                </a:solidFill>
              </a:rPr>
              <a:t>Les Grandes Ecoles </a:t>
            </a:r>
            <a:endParaRPr lang="fr-FR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75415"/>
      </p:ext>
    </p:extLst>
  </p:cSld>
  <p:clrMapOvr>
    <a:masterClrMapping/>
  </p:clrMapOvr>
</p:sld>
</file>

<file path=ppt/theme/theme1.xml><?xml version="1.0" encoding="utf-8"?>
<a:theme xmlns:a="http://schemas.openxmlformats.org/drawingml/2006/main" name="Aube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Aube.thmx</Template>
  <TotalTime>983</TotalTime>
  <Words>201</Words>
  <Application>Microsoft Macintosh PowerPoint</Application>
  <PresentationFormat>Présentation à l'écran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Aube</vt:lpstr>
      <vt:lpstr>DU PAYS BASQUE AUX GRANDES ECOLES </vt:lpstr>
      <vt:lpstr>DU PAYS BASQUE AUX GRANDES ECOLES </vt:lpstr>
      <vt:lpstr>DPBGE POUR T’AIDER</vt:lpstr>
      <vt:lpstr>I-LES PARRAINS </vt:lpstr>
      <vt:lpstr>LES PARRAINS</vt:lpstr>
      <vt:lpstr>LES PARRAINS</vt:lpstr>
      <vt:lpstr>EN RESUME</vt:lpstr>
      <vt:lpstr>II-LYCEEN  L’HEURE DU CHOIX  </vt:lpstr>
      <vt:lpstr>Une multitude d’offres  (au départ)</vt:lpstr>
      <vt:lpstr>Une multitude de possibilités (en chemin) </vt:lpstr>
      <vt:lpstr>        Comment s’y retrouver ?  Premiers conseils «Il n’y a pas de réussites faciles ni d’échecs définitifs » (M. Proust)  </vt:lpstr>
      <vt:lpstr>III-PARTIR POUR MIEUX REVENIR </vt:lpstr>
      <vt:lpstr>Et après ?  Nous suivre, nous contacter</vt:lpstr>
      <vt:lpstr>Et après ?  Parce que vous c’est nous …</vt:lpstr>
      <vt:lpstr>Et maintenant à vous !  Les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 Morgant</dc:creator>
  <cp:lastModifiedBy>Célia</cp:lastModifiedBy>
  <cp:revision>36</cp:revision>
  <dcterms:created xsi:type="dcterms:W3CDTF">2015-11-08T17:11:40Z</dcterms:created>
  <dcterms:modified xsi:type="dcterms:W3CDTF">2016-11-14T00:05:40Z</dcterms:modified>
</cp:coreProperties>
</file>